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unito Sans Heavy" charset="1" panose="00000A00000000000000"/>
      <p:regular r:id="rId17"/>
    </p:embeddedFont>
    <p:embeddedFont>
      <p:font typeface="Canva Sans Bold" charset="1" panose="020B0803030501040103"/>
      <p:regular r:id="rId18"/>
    </p:embeddedFont>
    <p:embeddedFont>
      <p:font typeface="Nunito Sans Ultra-Bold" charset="1" panose="00000900000000000000"/>
      <p:regular r:id="rId19"/>
    </p:embeddedFont>
    <p:embeddedFont>
      <p:font typeface="Canva Sans" charset="1" panose="020B0503030501040103"/>
      <p:regular r:id="rId20"/>
    </p:embeddedFont>
    <p:embeddedFont>
      <p:font typeface="Nunito Sans" charset="1" panose="00000500000000000000"/>
      <p:regular r:id="rId21"/>
    </p:embeddedFont>
    <p:embeddedFont>
      <p:font typeface="Montserrat Classic" charset="1" panose="00000500000000000000"/>
      <p:regular r:id="rId22"/>
    </p:embeddedFont>
    <p:embeddedFont>
      <p:font typeface="Montserrat Classic Bold" charset="1" panose="00000800000000000000"/>
      <p:regular r:id="rId23"/>
    </p:embeddedFont>
    <p:embeddedFont>
      <p:font typeface="Nunito Sans Semi-Bold" charset="1" panose="00000700000000000000"/>
      <p:regular r:id="rId24"/>
    </p:embeddedFont>
    <p:embeddedFont>
      <p:font typeface="Nunito Sans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restaurant.org" TargetMode="External" Type="http://schemas.openxmlformats.org/officeDocument/2006/relationships/hyperlink"/><Relationship Id="rId3" Target="https://www.toasttab.com" TargetMode="External" Type="http://schemas.openxmlformats.org/officeDocument/2006/relationships/hyperlink"/><Relationship Id="rId4" Target="https://openjfx.io" TargetMode="External" Type="http://schemas.openxmlformats.org/officeDocument/2006/relationships/hyperlink"/><Relationship Id="rId5" Target="https://www.toasttab.com" TargetMode="External" Type="http://schemas.openxmlformats.org/officeDocument/2006/relationships/hyperlink"/><Relationship Id="rId6" Target="https://dev.mysql.com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27.png" Type="http://schemas.openxmlformats.org/officeDocument/2006/relationships/image"/><Relationship Id="rId2" Target="../media/image10.png" Type="http://schemas.openxmlformats.org/officeDocument/2006/relationships/image"/><Relationship Id="rId20" Target="../media/image28.sv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9554" y="469909"/>
            <a:ext cx="1946457" cy="558791"/>
          </a:xfrm>
          <a:custGeom>
            <a:avLst/>
            <a:gdLst/>
            <a:ahLst/>
            <a:cxnLst/>
            <a:rect r="r" b="b" t="t" l="l"/>
            <a:pathLst>
              <a:path h="558791" w="1946457">
                <a:moveTo>
                  <a:pt x="0" y="0"/>
                </a:moveTo>
                <a:lnTo>
                  <a:pt x="1946457" y="0"/>
                </a:lnTo>
                <a:lnTo>
                  <a:pt x="1946457" y="558791"/>
                </a:lnTo>
                <a:lnTo>
                  <a:pt x="0" y="55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1383" y="2473301"/>
            <a:ext cx="9695221" cy="420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4"/>
              </a:lnSpc>
            </a:pPr>
            <a:r>
              <a:rPr lang="en-US" sz="10022" b="true">
                <a:solidFill>
                  <a:srgbClr val="1B344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CAFE MANAGEMENT</a:t>
            </a:r>
          </a:p>
          <a:p>
            <a:pPr algn="l">
              <a:lnSpc>
                <a:spcPts val="11024"/>
              </a:lnSpc>
            </a:pPr>
            <a:r>
              <a:rPr lang="en-US" b="true" sz="10022">
                <a:solidFill>
                  <a:srgbClr val="1B344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SYSTEM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55185" y="469909"/>
            <a:ext cx="7225037" cy="7200900"/>
          </a:xfrm>
          <a:custGeom>
            <a:avLst/>
            <a:gdLst/>
            <a:ahLst/>
            <a:cxnLst/>
            <a:rect r="r" b="b" t="t" l="l"/>
            <a:pathLst>
              <a:path h="7200900" w="7225037">
                <a:moveTo>
                  <a:pt x="0" y="0"/>
                </a:moveTo>
                <a:lnTo>
                  <a:pt x="7225037" y="0"/>
                </a:lnTo>
                <a:lnTo>
                  <a:pt x="7225037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54934" y="8609872"/>
            <a:ext cx="6498587" cy="1110307"/>
            <a:chOff x="0" y="0"/>
            <a:chExt cx="8664782" cy="14804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3520561" cy="637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</a:pPr>
              <a:r>
                <a:rPr lang="en-US" sz="2903" b="true">
                  <a:solidFill>
                    <a:srgbClr val="1B344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MANVI DAKSH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43188"/>
              <a:ext cx="3554426" cy="637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</a:pPr>
              <a:r>
                <a:rPr lang="en-US" sz="2903" b="true">
                  <a:solidFill>
                    <a:srgbClr val="1B344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HARSH GUPTA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567273" y="-47625"/>
              <a:ext cx="3620738" cy="637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</a:pPr>
              <a:r>
                <a:rPr lang="en-US" sz="2903" b="true">
                  <a:solidFill>
                    <a:srgbClr val="1B344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HARSH VERMA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567273" y="843188"/>
              <a:ext cx="4097510" cy="637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5"/>
                </a:lnSpc>
              </a:pPr>
              <a:r>
                <a:rPr lang="en-US" sz="2903" b="true">
                  <a:solidFill>
                    <a:srgbClr val="1B344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MAYANK KUMAR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1383" y="7983463"/>
            <a:ext cx="3409255" cy="482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57" b="true">
                <a:solidFill>
                  <a:srgbClr val="1B34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MEMEBER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60311" y="8543197"/>
            <a:ext cx="3861911" cy="114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02"/>
              </a:lnSpc>
            </a:pPr>
            <a:r>
              <a:rPr lang="en-US" sz="3287" b="true">
                <a:solidFill>
                  <a:srgbClr val="1B34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</a:t>
            </a:r>
          </a:p>
          <a:p>
            <a:pPr algn="just">
              <a:lnSpc>
                <a:spcPts val="4602"/>
              </a:lnSpc>
            </a:pPr>
            <a:r>
              <a:rPr lang="en-US" sz="3287" b="true">
                <a:solidFill>
                  <a:srgbClr val="1B34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PROF. R. N. PANDA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2150" y="1513099"/>
            <a:ext cx="9308826" cy="99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B344D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REFERENCE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82150" y="3497519"/>
            <a:ext cx="151858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National Restaurant Association - </a:t>
            </a:r>
            <a:r>
              <a:rPr lang="en-US" sz="3399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Website: </a:t>
            </a:r>
            <a:r>
              <a:rPr lang="en-US" sz="3399" u="sng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www.restaurant.org"/>
              </a:rPr>
              <a:t>www.restaurant.org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2150" y="4563110"/>
            <a:ext cx="151858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Toast - </a:t>
            </a:r>
            <a:r>
              <a:rPr lang="en-US" sz="3399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Website: </a:t>
            </a:r>
            <a:r>
              <a:rPr lang="en-US" sz="3399" u="sng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.toasttab.com"/>
              </a:rPr>
              <a:t>www.toasttab.com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2150" y="5629275"/>
            <a:ext cx="151858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Oracle. (2023). JavaFX Documentation. Retrieved from </a:t>
            </a:r>
            <a:r>
              <a:rPr lang="en-US" sz="3399" u="sng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openjfx.io"/>
              </a:rPr>
              <a:t>openjfx.io</a:t>
            </a:r>
            <a:r>
              <a:rPr lang="en-US" sz="3399" u="sng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toasttab.com"/>
              </a:rPr>
              <a:t>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2150" y="6695440"/>
            <a:ext cx="159879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MySQL. (2023). MySQL Documentation. Retrieved from </a:t>
            </a:r>
            <a:r>
              <a:rPr lang="en-US" sz="3399" u="sng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dev.mysql.com"/>
              </a:rPr>
              <a:t>dev.mysql.com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0234" y="4274503"/>
            <a:ext cx="69275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5495" y="757860"/>
            <a:ext cx="8842313" cy="3404713"/>
            <a:chOff x="0" y="0"/>
            <a:chExt cx="11789751" cy="45396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898605"/>
              <a:ext cx="11789751" cy="1188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 spc="112">
                  <a:solidFill>
                    <a:srgbClr val="1B344D"/>
                  </a:solidFill>
                  <a:latin typeface="Nunito Sans Ultra-Bold"/>
                  <a:ea typeface="Nunito Sans Ultra-Bold"/>
                  <a:cs typeface="Nunito Sans Ultra-Bold"/>
                  <a:sym typeface="Nunito Sans Ultra-Bold"/>
                </a:rPr>
                <a:t>PURPOSE: STREAMLINE OPERATIONS AND ENHANCE CUSTOMER EXPERIENCES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1789751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b="true" sz="6999">
                  <a:solidFill>
                    <a:srgbClr val="1B344D"/>
                  </a:solidFill>
                  <a:latin typeface="Nunito Sans Heavy"/>
                  <a:ea typeface="Nunito Sans Heavy"/>
                  <a:cs typeface="Nunito Sans Heavy"/>
                  <a:sym typeface="Nunito Sans Heavy"/>
                </a:rPr>
                <a:t>INTRODUCTION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96772"/>
              <a:ext cx="11789751" cy="442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3604692"/>
              <a:ext cx="11789751" cy="12700"/>
            </a:xfrm>
            <a:prstGeom prst="rect">
              <a:avLst/>
            </a:prstGeom>
            <a:solidFill>
              <a:srgbClr val="C0F0F7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250116" y="1639360"/>
            <a:ext cx="3477445" cy="5046424"/>
          </a:xfrm>
          <a:custGeom>
            <a:avLst/>
            <a:gdLst/>
            <a:ahLst/>
            <a:cxnLst/>
            <a:rect r="r" b="b" t="t" l="l"/>
            <a:pathLst>
              <a:path h="5046424" w="3477445">
                <a:moveTo>
                  <a:pt x="0" y="0"/>
                </a:moveTo>
                <a:lnTo>
                  <a:pt x="3477445" y="0"/>
                </a:lnTo>
                <a:lnTo>
                  <a:pt x="3477445" y="5046425"/>
                </a:lnTo>
                <a:lnTo>
                  <a:pt x="0" y="5046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26938" y="6027201"/>
            <a:ext cx="6066032" cy="252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4"/>
              </a:lnSpc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Key Functions:</a:t>
            </a:r>
          </a:p>
          <a:p>
            <a:pPr algn="just" marL="518797" indent="-259399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Inventory</a:t>
            </a: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 control</a:t>
            </a:r>
          </a:p>
          <a:p>
            <a:pPr algn="just" marL="518797" indent="-259399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Sales tracking</a:t>
            </a:r>
          </a:p>
          <a:p>
            <a:pPr algn="just" marL="518797" indent="-259399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Employee scheduling</a:t>
            </a:r>
          </a:p>
          <a:p>
            <a:pPr algn="just" marL="518797" indent="-259399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Customer relationship management</a:t>
            </a:r>
          </a:p>
          <a:p>
            <a:pPr algn="just">
              <a:lnSpc>
                <a:spcPts val="336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772671" y="6027201"/>
            <a:ext cx="6954890" cy="252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4"/>
              </a:lnSpc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Benefits:</a:t>
            </a:r>
          </a:p>
          <a:p>
            <a:pPr algn="just" marL="518797" indent="-259399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Automates routine tasks</a:t>
            </a:r>
          </a:p>
          <a:p>
            <a:pPr algn="just" marL="518797" indent="-259399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Provides real-time insights</a:t>
            </a:r>
          </a:p>
          <a:p>
            <a:pPr algn="just" marL="518797" indent="-259399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Enables data-driven decisions</a:t>
            </a:r>
          </a:p>
          <a:p>
            <a:pPr algn="just" marL="518797" indent="-259399" lvl="1">
              <a:lnSpc>
                <a:spcPts val="3364"/>
              </a:lnSpc>
              <a:buFont typeface="Arial"/>
              <a:buChar char="•"/>
            </a:pPr>
            <a:r>
              <a:rPr lang="en-US" sz="240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For stronger customer connections</a:t>
            </a:r>
          </a:p>
          <a:p>
            <a:pPr algn="just">
              <a:lnSpc>
                <a:spcPts val="336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269868" y="9224837"/>
            <a:ext cx="14568835" cy="41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2449" b="true">
                <a:solidFill>
                  <a:srgbClr val="1B34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 operational excellence and sustainable growth in a competitive market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732" y="3747080"/>
            <a:ext cx="13645194" cy="81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Aims to develop a user-friendly cafe management system. The system will empower cafe owners to efficiently manage daily operations, track inventory, and optimize customer service.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233288" y="2999533"/>
            <a:ext cx="6396227" cy="9553"/>
          </a:xfrm>
          <a:prstGeom prst="rect">
            <a:avLst/>
          </a:prstGeom>
          <a:solidFill>
            <a:srgbClr val="C0F0F7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3944331" y="4301490"/>
            <a:ext cx="5548441" cy="4114800"/>
          </a:xfrm>
          <a:custGeom>
            <a:avLst/>
            <a:gdLst/>
            <a:ahLst/>
            <a:cxnLst/>
            <a:rect r="r" b="b" t="t" l="l"/>
            <a:pathLst>
              <a:path h="4114800" w="5548441">
                <a:moveTo>
                  <a:pt x="0" y="0"/>
                </a:moveTo>
                <a:lnTo>
                  <a:pt x="5548441" y="0"/>
                </a:lnTo>
                <a:lnTo>
                  <a:pt x="5548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54057"/>
            <a:ext cx="14287559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The existing café management systems often rely on separate, disconnected applications for different functions, such as point-of-sale (POS), inventory management . These systems can lead to inefficiencies and communication gaps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31401" y="582893"/>
            <a:ext cx="639622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b="true" sz="3499" spc="139">
                <a:solidFill>
                  <a:srgbClr val="1B344D"/>
                </a:solidFill>
                <a:latin typeface="Nunito Sans Ultra-Bold"/>
                <a:ea typeface="Nunito Sans Ultra-Bold"/>
                <a:cs typeface="Nunito Sans Ultra-Bold"/>
                <a:sym typeface="Nunito Sans Ultra-Bold"/>
              </a:rPr>
              <a:t>LITERATURE 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1177" y="5478146"/>
            <a:ext cx="14287559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Manual Order Processing: 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Separate Inventory Tracking: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57405" y="7450455"/>
            <a:ext cx="14287559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Challenges: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Inefficiencies: Manual processes are time-consuming and prone to errors.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Lack of Integration: Disconnected systems can lead to data inconsistencies and hinder operational efficiency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570325"/>
            <a:ext cx="4862041" cy="42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b="true" sz="2660" spc="106">
                <a:solidFill>
                  <a:srgbClr val="1B344D"/>
                </a:solidFill>
                <a:latin typeface="Nunito Sans Ultra-Bold"/>
                <a:ea typeface="Nunito Sans Ultra-Bold"/>
                <a:cs typeface="Nunito Sans Ultra-Bold"/>
                <a:sym typeface="Nunito Sans Ultra-Bold"/>
              </a:rPr>
              <a:t>EXISTING CMS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7174" y="2951908"/>
            <a:ext cx="14287559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The proposed café management system aims to integrate all essential functions into a unified platform, enhancing operational efficiency and improving customer experience.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2233288" y="2999533"/>
            <a:ext cx="6396227" cy="9553"/>
          </a:xfrm>
          <a:prstGeom prst="rect">
            <a:avLst/>
          </a:prstGeom>
          <a:solidFill>
            <a:srgbClr val="C0F0F7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3437530" y="6299835"/>
            <a:ext cx="3821770" cy="4114800"/>
          </a:xfrm>
          <a:custGeom>
            <a:avLst/>
            <a:gdLst/>
            <a:ahLst/>
            <a:cxnLst/>
            <a:rect r="r" b="b" t="t" l="l"/>
            <a:pathLst>
              <a:path h="4114800" w="3821770">
                <a:moveTo>
                  <a:pt x="0" y="0"/>
                </a:moveTo>
                <a:lnTo>
                  <a:pt x="3821770" y="0"/>
                </a:lnTo>
                <a:lnTo>
                  <a:pt x="3821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31401" y="582893"/>
            <a:ext cx="639622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b="true" sz="3499" spc="139">
                <a:solidFill>
                  <a:srgbClr val="1B344D"/>
                </a:solidFill>
                <a:latin typeface="Nunito Sans Ultra-Bold"/>
                <a:ea typeface="Nunito Sans Ultra-Bold"/>
                <a:cs typeface="Nunito Sans Ultra-Bold"/>
                <a:sym typeface="Nunito Sans Ultra-Bold"/>
              </a:rPr>
              <a:t>LITERATURE 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15790"/>
            <a:ext cx="14287559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Integrated POS System: automates order processing and inventory updates in real-time.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Comprehensive Inventory Management:Advanced inventory tracking that automates reordering and provides alerts for low stock levels, reducing wastage.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898005"/>
            <a:ext cx="14287559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Benefits: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Increased Efficiency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Improved Data Accuracy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Strategic Insights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884" y="2343237"/>
            <a:ext cx="4275320" cy="37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</a:pPr>
            <a:r>
              <a:rPr lang="en-US" b="true" sz="2339" spc="93">
                <a:solidFill>
                  <a:srgbClr val="1B344D"/>
                </a:solidFill>
                <a:latin typeface="Nunito Sans Ultra-Bold"/>
                <a:ea typeface="Nunito Sans Ultra-Bold"/>
                <a:cs typeface="Nunito Sans Ultra-Bold"/>
                <a:sym typeface="Nunito Sans Ultra-Bold"/>
              </a:rPr>
              <a:t>PROPOSED CMS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0898" y="8103537"/>
            <a:ext cx="2994429" cy="377624"/>
          </a:xfrm>
          <a:custGeom>
            <a:avLst/>
            <a:gdLst/>
            <a:ahLst/>
            <a:cxnLst/>
            <a:rect r="r" b="b" t="t" l="l"/>
            <a:pathLst>
              <a:path h="377624" w="2994429">
                <a:moveTo>
                  <a:pt x="0" y="0"/>
                </a:moveTo>
                <a:lnTo>
                  <a:pt x="2994429" y="0"/>
                </a:lnTo>
                <a:lnTo>
                  <a:pt x="2994429" y="377623"/>
                </a:lnTo>
                <a:lnTo>
                  <a:pt x="0" y="377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1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51566"/>
            <a:ext cx="3046627" cy="3156392"/>
            <a:chOff x="0" y="0"/>
            <a:chExt cx="1438367" cy="14901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38367" cy="1490189"/>
            </a:xfrm>
            <a:custGeom>
              <a:avLst/>
              <a:gdLst/>
              <a:ahLst/>
              <a:cxnLst/>
              <a:rect r="r" b="b" t="t" l="l"/>
              <a:pathLst>
                <a:path h="1490189" w="1438367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23639" y="4629451"/>
            <a:ext cx="1440102" cy="1440102"/>
          </a:xfrm>
          <a:custGeom>
            <a:avLst/>
            <a:gdLst/>
            <a:ahLst/>
            <a:cxnLst/>
            <a:rect r="r" b="b" t="t" l="l"/>
            <a:pathLst>
              <a:path h="1440102" w="1440102">
                <a:moveTo>
                  <a:pt x="0" y="0"/>
                </a:moveTo>
                <a:lnTo>
                  <a:pt x="1440102" y="0"/>
                </a:lnTo>
                <a:lnTo>
                  <a:pt x="1440102" y="1440103"/>
                </a:lnTo>
                <a:lnTo>
                  <a:pt x="0" y="1440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42855" y="4939598"/>
            <a:ext cx="818318" cy="819808"/>
          </a:xfrm>
          <a:custGeom>
            <a:avLst/>
            <a:gdLst/>
            <a:ahLst/>
            <a:cxnLst/>
            <a:rect r="r" b="b" t="t" l="l"/>
            <a:pathLst>
              <a:path h="819808" w="818318">
                <a:moveTo>
                  <a:pt x="0" y="0"/>
                </a:moveTo>
                <a:lnTo>
                  <a:pt x="818317" y="0"/>
                </a:lnTo>
                <a:lnTo>
                  <a:pt x="818317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397783" y="8103537"/>
            <a:ext cx="2994429" cy="377624"/>
          </a:xfrm>
          <a:custGeom>
            <a:avLst/>
            <a:gdLst/>
            <a:ahLst/>
            <a:cxnLst/>
            <a:rect r="r" b="b" t="t" l="l"/>
            <a:pathLst>
              <a:path h="377624" w="2994429">
                <a:moveTo>
                  <a:pt x="0" y="0"/>
                </a:moveTo>
                <a:lnTo>
                  <a:pt x="2994429" y="0"/>
                </a:lnTo>
                <a:lnTo>
                  <a:pt x="2994429" y="377623"/>
                </a:lnTo>
                <a:lnTo>
                  <a:pt x="0" y="377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1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345585" y="5151566"/>
            <a:ext cx="3046627" cy="3156392"/>
            <a:chOff x="0" y="0"/>
            <a:chExt cx="1438367" cy="14901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8367" cy="1490189"/>
            </a:xfrm>
            <a:custGeom>
              <a:avLst/>
              <a:gdLst/>
              <a:ahLst/>
              <a:cxnLst/>
              <a:rect r="r" b="b" t="t" l="l"/>
              <a:pathLst>
                <a:path h="1490189" w="1438367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63B1DB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40523" y="4629451"/>
            <a:ext cx="1440102" cy="1440102"/>
          </a:xfrm>
          <a:custGeom>
            <a:avLst/>
            <a:gdLst/>
            <a:ahLst/>
            <a:cxnLst/>
            <a:rect r="r" b="b" t="t" l="l"/>
            <a:pathLst>
              <a:path h="1440102" w="1440102">
                <a:moveTo>
                  <a:pt x="0" y="0"/>
                </a:moveTo>
                <a:lnTo>
                  <a:pt x="1440103" y="0"/>
                </a:lnTo>
                <a:lnTo>
                  <a:pt x="1440103" y="1440103"/>
                </a:lnTo>
                <a:lnTo>
                  <a:pt x="0" y="1440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571315" y="4914822"/>
            <a:ext cx="578520" cy="869360"/>
          </a:xfrm>
          <a:custGeom>
            <a:avLst/>
            <a:gdLst/>
            <a:ahLst/>
            <a:cxnLst/>
            <a:rect r="r" b="b" t="t" l="l"/>
            <a:pathLst>
              <a:path h="869360" w="578520">
                <a:moveTo>
                  <a:pt x="0" y="0"/>
                </a:moveTo>
                <a:lnTo>
                  <a:pt x="578519" y="0"/>
                </a:lnTo>
                <a:lnTo>
                  <a:pt x="578519" y="869361"/>
                </a:lnTo>
                <a:lnTo>
                  <a:pt x="0" y="869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415087" y="8206378"/>
            <a:ext cx="2994429" cy="377624"/>
          </a:xfrm>
          <a:custGeom>
            <a:avLst/>
            <a:gdLst/>
            <a:ahLst/>
            <a:cxnLst/>
            <a:rect r="r" b="b" t="t" l="l"/>
            <a:pathLst>
              <a:path h="377624" w="2994429">
                <a:moveTo>
                  <a:pt x="0" y="0"/>
                </a:moveTo>
                <a:lnTo>
                  <a:pt x="2994428" y="0"/>
                </a:lnTo>
                <a:lnTo>
                  <a:pt x="2994428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1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362888" y="5223188"/>
            <a:ext cx="3046627" cy="3156392"/>
            <a:chOff x="0" y="0"/>
            <a:chExt cx="1438367" cy="14901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38367" cy="1490189"/>
            </a:xfrm>
            <a:custGeom>
              <a:avLst/>
              <a:gdLst/>
              <a:ahLst/>
              <a:cxnLst/>
              <a:rect r="r" b="b" t="t" l="l"/>
              <a:pathLst>
                <a:path h="1490189" w="1438367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157827" y="4701074"/>
            <a:ext cx="1440102" cy="1440102"/>
          </a:xfrm>
          <a:custGeom>
            <a:avLst/>
            <a:gdLst/>
            <a:ahLst/>
            <a:cxnLst/>
            <a:rect r="r" b="b" t="t" l="l"/>
            <a:pathLst>
              <a:path h="1440102" w="1440102">
                <a:moveTo>
                  <a:pt x="0" y="0"/>
                </a:moveTo>
                <a:lnTo>
                  <a:pt x="1440102" y="0"/>
                </a:lnTo>
                <a:lnTo>
                  <a:pt x="1440102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4477313" y="4986445"/>
            <a:ext cx="824748" cy="824748"/>
          </a:xfrm>
          <a:custGeom>
            <a:avLst/>
            <a:gdLst/>
            <a:ahLst/>
            <a:cxnLst/>
            <a:rect r="r" b="b" t="t" l="l"/>
            <a:pathLst>
              <a:path h="824748" w="824748">
                <a:moveTo>
                  <a:pt x="0" y="0"/>
                </a:moveTo>
                <a:lnTo>
                  <a:pt x="824748" y="0"/>
                </a:lnTo>
                <a:lnTo>
                  <a:pt x="824748" y="824747"/>
                </a:lnTo>
                <a:lnTo>
                  <a:pt x="0" y="8247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9406435" y="8205407"/>
            <a:ext cx="2994429" cy="377624"/>
          </a:xfrm>
          <a:custGeom>
            <a:avLst/>
            <a:gdLst/>
            <a:ahLst/>
            <a:cxnLst/>
            <a:rect r="r" b="b" t="t" l="l"/>
            <a:pathLst>
              <a:path h="377624" w="2994429">
                <a:moveTo>
                  <a:pt x="0" y="0"/>
                </a:moveTo>
                <a:lnTo>
                  <a:pt x="2994428" y="0"/>
                </a:lnTo>
                <a:lnTo>
                  <a:pt x="2994428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1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354237" y="5222217"/>
            <a:ext cx="3046627" cy="3156392"/>
            <a:chOff x="0" y="0"/>
            <a:chExt cx="1438367" cy="14901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38367" cy="1490189"/>
            </a:xfrm>
            <a:custGeom>
              <a:avLst/>
              <a:gdLst/>
              <a:ahLst/>
              <a:cxnLst/>
              <a:rect r="r" b="b" t="t" l="l"/>
              <a:pathLst>
                <a:path h="1490189" w="1438367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149175" y="4700103"/>
            <a:ext cx="1440102" cy="1440102"/>
          </a:xfrm>
          <a:custGeom>
            <a:avLst/>
            <a:gdLst/>
            <a:ahLst/>
            <a:cxnLst/>
            <a:rect r="r" b="b" t="t" l="l"/>
            <a:pathLst>
              <a:path h="1440102" w="1440102">
                <a:moveTo>
                  <a:pt x="0" y="0"/>
                </a:moveTo>
                <a:lnTo>
                  <a:pt x="1440103" y="0"/>
                </a:lnTo>
                <a:lnTo>
                  <a:pt x="1440103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0582304" y="5010250"/>
            <a:ext cx="602186" cy="819808"/>
          </a:xfrm>
          <a:custGeom>
            <a:avLst/>
            <a:gdLst/>
            <a:ahLst/>
            <a:cxnLst/>
            <a:rect r="r" b="b" t="t" l="l"/>
            <a:pathLst>
              <a:path h="819808" w="602186">
                <a:moveTo>
                  <a:pt x="0" y="0"/>
                </a:moveTo>
                <a:lnTo>
                  <a:pt x="602186" y="0"/>
                </a:lnTo>
                <a:lnTo>
                  <a:pt x="602186" y="819808"/>
                </a:lnTo>
                <a:lnTo>
                  <a:pt x="0" y="8198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3719734" y="514651"/>
            <a:ext cx="3164655" cy="4114800"/>
          </a:xfrm>
          <a:custGeom>
            <a:avLst/>
            <a:gdLst/>
            <a:ahLst/>
            <a:cxnLst/>
            <a:rect r="r" b="b" t="t" l="l"/>
            <a:pathLst>
              <a:path h="4114800" w="3164655">
                <a:moveTo>
                  <a:pt x="0" y="0"/>
                </a:moveTo>
                <a:lnTo>
                  <a:pt x="3164655" y="0"/>
                </a:lnTo>
                <a:lnTo>
                  <a:pt x="31646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74123" y="828169"/>
            <a:ext cx="6338158" cy="115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0"/>
              </a:lnSpc>
            </a:pPr>
            <a:r>
              <a:rPr lang="en-US" b="true" sz="7633">
                <a:solidFill>
                  <a:srgbClr val="1B344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OBJECTIVE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8202" y="6471117"/>
            <a:ext cx="2593897" cy="1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80"/>
              </a:lnSpc>
            </a:pPr>
            <a:r>
              <a:rPr lang="en-US" sz="1503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Streamline order management, inventory tracking, and billing to enhance operational efficiency.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5475" y="6050504"/>
            <a:ext cx="2576624" cy="59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5"/>
              </a:lnSpc>
            </a:pPr>
            <a:r>
              <a:rPr lang="en-US" sz="1824" b="true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Automate </a:t>
            </a:r>
            <a:r>
              <a:rPr lang="en-US" sz="1824" b="true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Processes </a:t>
            </a:r>
          </a:p>
          <a:p>
            <a:pPr algn="ctr" marL="0" indent="0" lvl="0">
              <a:lnSpc>
                <a:spcPts val="2335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5556086" y="6639164"/>
            <a:ext cx="2599950" cy="123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8"/>
              </a:lnSpc>
            </a:pPr>
            <a:r>
              <a:rPr lang="en-US" sz="1603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 real-time tracking and stock alerts to minimize waste and prevent shortages.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69643" y="5966029"/>
            <a:ext cx="2372836" cy="59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5"/>
              </a:lnSpc>
              <a:spcBef>
                <a:spcPct val="0"/>
              </a:spcBef>
            </a:pPr>
            <a:r>
              <a:rPr lang="en-US" b="true" sz="1824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Optimize Inventory Management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52391" y="6523689"/>
            <a:ext cx="2650975" cy="123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8"/>
              </a:lnSpc>
            </a:pPr>
            <a:r>
              <a:rPr lang="en-US" sz="1603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Enable personalized interactions and faster service to improve customer satisfaction.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77217" y="6131394"/>
            <a:ext cx="2998848" cy="29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5"/>
              </a:lnSpc>
              <a:spcBef>
                <a:spcPct val="0"/>
              </a:spcBef>
            </a:pPr>
            <a:r>
              <a:rPr lang="en-US" b="true" sz="1824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Customer experience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43739" y="6513193"/>
            <a:ext cx="2650269" cy="1320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2"/>
              </a:lnSpc>
            </a:pPr>
            <a:r>
              <a:rPr lang="en-US" sz="1689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Design the system to easily adapt to future growth and additional feature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43739" y="6121155"/>
            <a:ext cx="2650975" cy="29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5"/>
              </a:lnSpc>
              <a:spcBef>
                <a:spcPct val="0"/>
              </a:spcBef>
            </a:pPr>
            <a:r>
              <a:rPr lang="en-US" b="true" sz="1824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Ensure Scalability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74123" y="3115611"/>
            <a:ext cx="1284561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Aims to streamline operations and enhance efficiency within cafes.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515127" y="1028700"/>
            <a:ext cx="9525" cy="8229600"/>
          </a:xfrm>
          <a:prstGeom prst="rect">
            <a:avLst/>
          </a:prstGeom>
          <a:solidFill>
            <a:srgbClr val="C0F0F7"/>
          </a:solidFill>
        </p:spPr>
      </p:sp>
      <p:sp>
        <p:nvSpPr>
          <p:cNvPr name="AutoShape 3" id="3"/>
          <p:cNvSpPr/>
          <p:nvPr/>
        </p:nvSpPr>
        <p:spPr>
          <a:xfrm rot="0">
            <a:off x="1526713" y="6351667"/>
            <a:ext cx="8589341" cy="9645"/>
          </a:xfrm>
          <a:prstGeom prst="rect">
            <a:avLst/>
          </a:prstGeom>
          <a:solidFill>
            <a:srgbClr val="C0F0F7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6082152" y="5905530"/>
            <a:ext cx="3796209" cy="3036967"/>
          </a:xfrm>
          <a:custGeom>
            <a:avLst/>
            <a:gdLst/>
            <a:ahLst/>
            <a:cxnLst/>
            <a:rect r="r" b="b" t="t" l="l"/>
            <a:pathLst>
              <a:path h="3036967" w="3796209">
                <a:moveTo>
                  <a:pt x="0" y="0"/>
                </a:moveTo>
                <a:lnTo>
                  <a:pt x="3796209" y="0"/>
                </a:lnTo>
                <a:lnTo>
                  <a:pt x="3796209" y="3036967"/>
                </a:lnTo>
                <a:lnTo>
                  <a:pt x="0" y="3036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672203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6999">
                <a:solidFill>
                  <a:srgbClr val="1B344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TECHNOLOGY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87482" y="3748038"/>
            <a:ext cx="8589341" cy="2664265"/>
            <a:chOff x="0" y="0"/>
            <a:chExt cx="11452454" cy="355235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47118"/>
              <a:ext cx="11452454" cy="2805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Personal Computers/Laptops - 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Minimum specifications: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Processor: Intel i5 or equivalent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RAM: 8 GB or more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Storage: 256 GB SSD or higher</a:t>
              </a:r>
            </a:p>
            <a:p>
              <a:pPr algn="l">
                <a:lnSpc>
                  <a:spcPts val="28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11452454" cy="521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1B344D"/>
                  </a:solidFill>
                  <a:latin typeface="Nunito Sans Semi-Bold"/>
                  <a:ea typeface="Nunito Sans Semi-Bold"/>
                  <a:cs typeface="Nunito Sans Semi-Bold"/>
                  <a:sym typeface="Nunito Sans Semi-Bold"/>
                </a:rPr>
                <a:t> </a:t>
              </a:r>
              <a:r>
                <a:rPr lang="en-US" sz="2400" b="true">
                  <a:solidFill>
                    <a:srgbClr val="1B344D"/>
                  </a:solidFill>
                  <a:latin typeface="Nunito Sans Semi-Bold"/>
                  <a:ea typeface="Nunito Sans Semi-Bold"/>
                  <a:cs typeface="Nunito Sans Semi-Bold"/>
                  <a:sym typeface="Nunito Sans Semi-Bold"/>
                </a:rPr>
                <a:t>Development Environment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3895" y="6951862"/>
            <a:ext cx="8589341" cy="2664265"/>
            <a:chOff x="0" y="0"/>
            <a:chExt cx="11452454" cy="35523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47118"/>
              <a:ext cx="11452454" cy="2805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POS</a:t>
              </a: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Terminals/Tablets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Minimum specifications: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</a:t>
              </a: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rocessor: Intel i3 or equivalent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RAM: 4 GB or more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Storage: 128 GB SSD or higher</a:t>
              </a:r>
            </a:p>
            <a:p>
              <a:pPr algn="l">
                <a:lnSpc>
                  <a:spcPts val="280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1452454" cy="521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1B344D"/>
                  </a:solidFill>
                  <a:latin typeface="Nunito Sans Semi-Bold"/>
                  <a:ea typeface="Nunito Sans Semi-Bold"/>
                  <a:cs typeface="Nunito Sans Semi-Bold"/>
                  <a:sym typeface="Nunito Sans Semi-Bold"/>
                </a:rPr>
                <a:t>Client Requirements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7945" y="3930052"/>
            <a:ext cx="8589341" cy="2300238"/>
            <a:chOff x="0" y="0"/>
            <a:chExt cx="11452454" cy="306698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47118"/>
              <a:ext cx="11452454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JavaFX</a:t>
              </a:r>
            </a:p>
            <a:p>
              <a:pPr algn="l" marL="431801" indent="-143934" lvl="2">
                <a:lnSpc>
                  <a:spcPts val="2800"/>
                </a:lnSpc>
                <a:buFont typeface="Arial"/>
                <a:buChar char="⚬"/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For build</a:t>
              </a: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ing the user interface of the Cafe Management System.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MySQL</a:t>
              </a:r>
            </a:p>
            <a:p>
              <a:pPr algn="l" marL="431801" indent="-143934" lvl="2">
                <a:lnSpc>
                  <a:spcPts val="2800"/>
                </a:lnSpc>
                <a:buFont typeface="Arial"/>
                <a:buChar char="⚬"/>
              </a:pPr>
              <a:r>
                <a:rPr lang="en-US" sz="2000">
                  <a:solidFill>
                    <a:srgbClr val="1B344D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For database management and storage of application data</a:t>
              </a:r>
            </a:p>
            <a:p>
              <a:pPr algn="l">
                <a:lnSpc>
                  <a:spcPts val="280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1452454" cy="521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1B344D"/>
                  </a:solidFill>
                  <a:latin typeface="Nunito Sans Semi-Bold"/>
                  <a:ea typeface="Nunito Sans Semi-Bold"/>
                  <a:cs typeface="Nunito Sans Semi-Bold"/>
                  <a:sym typeface="Nunito Sans Semi-Bold"/>
                </a:rPr>
                <a:t>Programming Language and Frameworks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927945" y="7793676"/>
            <a:ext cx="858934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Integrated Development Environment (IDE)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NetBeans or Eclipse: For JavaFX development.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Database Management Tool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1B344D"/>
                </a:solidFill>
                <a:latin typeface="Nunito Sans"/>
                <a:ea typeface="Nunito Sans"/>
                <a:cs typeface="Nunito Sans"/>
                <a:sym typeface="Nunito Sans"/>
              </a:rPr>
              <a:t>MySQL Workbench: For designing and managing the MySQL database.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7945" y="7204763"/>
            <a:ext cx="8589341" cy="40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B344D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Development Tools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8558" y="2794467"/>
            <a:ext cx="3971160" cy="53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1" b="true">
                <a:solidFill>
                  <a:srgbClr val="1B34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6796" y="2794467"/>
            <a:ext cx="3971160" cy="53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1" b="true">
                <a:solidFill>
                  <a:srgbClr val="1B34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SOFTWARE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1751" y="4167726"/>
            <a:ext cx="2170006" cy="2132475"/>
          </a:xfrm>
          <a:custGeom>
            <a:avLst/>
            <a:gdLst/>
            <a:ahLst/>
            <a:cxnLst/>
            <a:rect r="r" b="b" t="t" l="l"/>
            <a:pathLst>
              <a:path h="2132475" w="2170006">
                <a:moveTo>
                  <a:pt x="0" y="0"/>
                </a:moveTo>
                <a:lnTo>
                  <a:pt x="2170006" y="0"/>
                </a:lnTo>
                <a:lnTo>
                  <a:pt x="2170006" y="2132474"/>
                </a:lnTo>
                <a:lnTo>
                  <a:pt x="0" y="213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5023214" y="2990396"/>
            <a:ext cx="8241571" cy="9525"/>
          </a:xfrm>
          <a:prstGeom prst="rect">
            <a:avLst/>
          </a:prstGeom>
          <a:solidFill>
            <a:srgbClr val="C0F0F7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856016" y="4156632"/>
            <a:ext cx="2849050" cy="3146578"/>
            <a:chOff x="0" y="0"/>
            <a:chExt cx="3798733" cy="41954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19165" y="0"/>
              <a:ext cx="1560403" cy="2843300"/>
            </a:xfrm>
            <a:custGeom>
              <a:avLst/>
              <a:gdLst/>
              <a:ahLst/>
              <a:cxnLst/>
              <a:rect r="r" b="b" t="t" l="l"/>
              <a:pathLst>
                <a:path h="2843300" w="1560403">
                  <a:moveTo>
                    <a:pt x="0" y="0"/>
                  </a:moveTo>
                  <a:lnTo>
                    <a:pt x="1560403" y="0"/>
                  </a:lnTo>
                  <a:lnTo>
                    <a:pt x="1560403" y="2843300"/>
                  </a:lnTo>
                  <a:lnTo>
                    <a:pt x="0" y="284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648278"/>
              <a:ext cx="3798733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1B344D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LOGIN MODULE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580698" y="4075634"/>
            <a:ext cx="2026377" cy="2224566"/>
          </a:xfrm>
          <a:custGeom>
            <a:avLst/>
            <a:gdLst/>
            <a:ahLst/>
            <a:cxnLst/>
            <a:rect r="r" b="b" t="t" l="l"/>
            <a:pathLst>
              <a:path h="2224566" w="2026377">
                <a:moveTo>
                  <a:pt x="0" y="0"/>
                </a:moveTo>
                <a:lnTo>
                  <a:pt x="2026377" y="0"/>
                </a:lnTo>
                <a:lnTo>
                  <a:pt x="2026377" y="2224566"/>
                </a:lnTo>
                <a:lnTo>
                  <a:pt x="0" y="2224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59747" y="6967103"/>
            <a:ext cx="31525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B344D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BILL GENERATION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22229" y="6967103"/>
            <a:ext cx="28490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B344D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INVENTORY MANAGEMENT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21872" y="1028700"/>
            <a:ext cx="902831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1B344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MODULE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0168" y="8157979"/>
            <a:ext cx="3493172" cy="148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 Manages stock levels, tracks ingredient usage, and reordering to prevent shortages.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3955" y="8157979"/>
            <a:ext cx="3493172" cy="148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Handles user authentication and access control for staff and administrators.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7062" y="8157979"/>
            <a:ext cx="3493172" cy="148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Creates detailed bills for customers, including itemized lists of orders, prices, and taxes.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023214" y="2990396"/>
            <a:ext cx="8241571" cy="9525"/>
          </a:xfrm>
          <a:prstGeom prst="rect">
            <a:avLst/>
          </a:prstGeom>
          <a:solidFill>
            <a:srgbClr val="C0F0F7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3327202" y="3550402"/>
            <a:ext cx="2398844" cy="2742961"/>
          </a:xfrm>
          <a:custGeom>
            <a:avLst/>
            <a:gdLst/>
            <a:ahLst/>
            <a:cxnLst/>
            <a:rect r="r" b="b" t="t" l="l"/>
            <a:pathLst>
              <a:path h="2742961" w="2398844">
                <a:moveTo>
                  <a:pt x="0" y="0"/>
                </a:moveTo>
                <a:lnTo>
                  <a:pt x="2398845" y="0"/>
                </a:lnTo>
                <a:lnTo>
                  <a:pt x="2398845" y="2742961"/>
                </a:lnTo>
                <a:lnTo>
                  <a:pt x="0" y="274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4799" y="3737379"/>
            <a:ext cx="2411217" cy="2728743"/>
          </a:xfrm>
          <a:custGeom>
            <a:avLst/>
            <a:gdLst/>
            <a:ahLst/>
            <a:cxnLst/>
            <a:rect r="r" b="b" t="t" l="l"/>
            <a:pathLst>
              <a:path h="2728743" w="2411217">
                <a:moveTo>
                  <a:pt x="0" y="0"/>
                </a:moveTo>
                <a:lnTo>
                  <a:pt x="2411217" y="0"/>
                </a:lnTo>
                <a:lnTo>
                  <a:pt x="2411217" y="2728744"/>
                </a:lnTo>
                <a:lnTo>
                  <a:pt x="0" y="2728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95883" y="7218787"/>
            <a:ext cx="28490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B344D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REPORT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69689" y="1133021"/>
            <a:ext cx="902831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1B344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MODULE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49210" y="6826953"/>
            <a:ext cx="315256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B344D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MENU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6226" y="8009731"/>
            <a:ext cx="3446926" cy="156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179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Provides insights into sales trends, inventory performance, and customer behavior to support data-driven decision-making.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54847" y="8009731"/>
            <a:ext cx="3446926" cy="124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</a:pPr>
            <a:r>
              <a:rPr lang="en-US" sz="1792">
                <a:solidFill>
                  <a:srgbClr val="1B344D"/>
                </a:solidFill>
                <a:latin typeface="Canva Sans"/>
                <a:ea typeface="Canva Sans"/>
                <a:cs typeface="Canva Sans"/>
                <a:sym typeface="Canva Sans"/>
              </a:rPr>
              <a:t>Allows for easy updates to the menu, including pricing, descriptions, and item availability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65996" y="5154637"/>
            <a:ext cx="4156007" cy="3493666"/>
          </a:xfrm>
          <a:custGeom>
            <a:avLst/>
            <a:gdLst/>
            <a:ahLst/>
            <a:cxnLst/>
            <a:rect r="r" b="b" t="t" l="l"/>
            <a:pathLst>
              <a:path h="3493666" w="4156007">
                <a:moveTo>
                  <a:pt x="0" y="0"/>
                </a:moveTo>
                <a:lnTo>
                  <a:pt x="4156008" y="0"/>
                </a:lnTo>
                <a:lnTo>
                  <a:pt x="4156008" y="3493666"/>
                </a:lnTo>
                <a:lnTo>
                  <a:pt x="0" y="3493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11717" y="1699940"/>
            <a:ext cx="7664566" cy="8041149"/>
          </a:xfrm>
          <a:custGeom>
            <a:avLst/>
            <a:gdLst/>
            <a:ahLst/>
            <a:cxnLst/>
            <a:rect r="r" b="b" t="t" l="l"/>
            <a:pathLst>
              <a:path h="8041149" w="7664566">
                <a:moveTo>
                  <a:pt x="0" y="0"/>
                </a:moveTo>
                <a:lnTo>
                  <a:pt x="7664566" y="0"/>
                </a:lnTo>
                <a:lnTo>
                  <a:pt x="7664566" y="8041149"/>
                </a:lnTo>
                <a:lnTo>
                  <a:pt x="0" y="804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86076" y="285410"/>
            <a:ext cx="10581792" cy="107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true">
                <a:solidFill>
                  <a:srgbClr val="1B344D"/>
                </a:solidFill>
                <a:latin typeface="Nunito Sans Heavy"/>
                <a:ea typeface="Nunito Sans Heavy"/>
                <a:cs typeface="Nunito Sans Heavy"/>
                <a:sym typeface="Nunito Sans Heavy"/>
              </a:rPr>
              <a:t>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DAGRl9UZ2HM</dc:identifier>
  <dcterms:modified xsi:type="dcterms:W3CDTF">2011-08-01T06:04:30Z</dcterms:modified>
  <cp:revision>1</cp:revision>
  <dc:title>Blue Green Simple Illustrated People Statistics Infographic Education Presentation</dc:title>
</cp:coreProperties>
</file>